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38" r:id="rId12"/>
    <p:sldId id="440" r:id="rId13"/>
    <p:sldId id="427" r:id="rId14"/>
    <p:sldId id="324" r:id="rId15"/>
    <p:sldId id="314" r:id="rId16"/>
    <p:sldId id="322" r:id="rId17"/>
    <p:sldId id="313" r:id="rId18"/>
    <p:sldId id="428" r:id="rId19"/>
    <p:sldId id="429" r:id="rId20"/>
    <p:sldId id="326" r:id="rId21"/>
    <p:sldId id="331" r:id="rId22"/>
    <p:sldId id="430" r:id="rId23"/>
    <p:sldId id="349" r:id="rId24"/>
    <p:sldId id="350" r:id="rId25"/>
    <p:sldId id="431" r:id="rId26"/>
    <p:sldId id="339" r:id="rId27"/>
    <p:sldId id="340" r:id="rId28"/>
    <p:sldId id="295" r:id="rId29"/>
    <p:sldId id="301" r:id="rId30"/>
    <p:sldId id="406" r:id="rId31"/>
    <p:sldId id="344" r:id="rId32"/>
    <p:sldId id="419" r:id="rId33"/>
    <p:sldId id="420" r:id="rId34"/>
    <p:sldId id="421" r:id="rId35"/>
    <p:sldId id="422" r:id="rId36"/>
    <p:sldId id="423" r:id="rId37"/>
    <p:sldId id="424" r:id="rId38"/>
    <p:sldId id="425" r:id="rId39"/>
    <p:sldId id="426" r:id="rId40"/>
    <p:sldId id="335" r:id="rId41"/>
    <p:sldId id="336" r:id="rId42"/>
    <p:sldId id="347" r:id="rId43"/>
    <p:sldId id="409" r:id="rId44"/>
    <p:sldId id="410" r:id="rId45"/>
    <p:sldId id="411" r:id="rId46"/>
    <p:sldId id="332" r:id="rId47"/>
    <p:sldId id="333" r:id="rId48"/>
    <p:sldId id="334" r:id="rId49"/>
    <p:sldId id="412" r:id="rId50"/>
    <p:sldId id="413" r:id="rId51"/>
    <p:sldId id="414" r:id="rId52"/>
    <p:sldId id="415" r:id="rId53"/>
    <p:sldId id="416" r:id="rId54"/>
    <p:sldId id="417" r:id="rId55"/>
    <p:sldId id="418" r:id="rId56"/>
    <p:sldId id="407" r:id="rId57"/>
    <p:sldId id="408" r:id="rId58"/>
    <p:sldId id="373" r:id="rId59"/>
    <p:sldId id="374" r:id="rId60"/>
    <p:sldId id="399" r:id="rId61"/>
    <p:sldId id="400" r:id="rId62"/>
    <p:sldId id="401" r:id="rId63"/>
    <p:sldId id="434"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 id="438"/>
            <p14:sldId id="440"/>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103" d="100"/>
          <a:sy n="103" d="100"/>
        </p:scale>
        <p:origin x="1854" y="102"/>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3/4/2019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21</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30</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1.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29.wmf"/><Relationship Id="rId5" Type="http://schemas.microsoft.com/office/2007/relationships/hdphoto" Target="../media/hdphoto2.wdp"/><Relationship Id="rId15" Type="http://schemas.openxmlformats.org/officeDocument/2006/relationships/image" Target="../media/image33.png"/><Relationship Id="rId10" Type="http://schemas.openxmlformats.org/officeDocument/2006/relationships/image" Target="../media/image28.wmf"/><Relationship Id="rId4" Type="http://schemas.openxmlformats.org/officeDocument/2006/relationships/image" Target="../media/image24.png"/><Relationship Id="rId9" Type="http://schemas.openxmlformats.org/officeDocument/2006/relationships/image" Target="../media/image27.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4.png"/><Relationship Id="rId3" Type="http://schemas.openxmlformats.org/officeDocument/2006/relationships/image" Target="../media/image23.jpeg"/><Relationship Id="rId7" Type="http://schemas.openxmlformats.org/officeDocument/2006/relationships/image" Target="../media/image25.jpeg"/><Relationship Id="rId12" Type="http://schemas.openxmlformats.org/officeDocument/2006/relationships/image" Target="../media/image29.wmf"/><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8.wmf"/><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7.wmf"/><Relationship Id="rId4" Type="http://schemas.microsoft.com/office/2007/relationships/hdphoto" Target="../media/hdphoto1.wdp"/><Relationship Id="rId9" Type="http://schemas.openxmlformats.org/officeDocument/2006/relationships/image" Target="../media/image26.wmf"/><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9.png"/><Relationship Id="rId10" Type="http://schemas.openxmlformats.org/officeDocument/2006/relationships/hyperlink" Target="http://www.comp.nus.edu.sg/~pptlabs/docs/captions-lab.html"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3.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www.comp.nus.edu.sg/~pptlabs/docs/resize-lab.html" TargetMode="External"/><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5.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7.png"/><Relationship Id="rId4" Type="http://schemas.openxmlformats.org/officeDocument/2006/relationships/hyperlink" Target="https://support.office.com/en-us/article/Crop-a-picture-14d69647-bc93-4f06-9528-df95103aa1e6?ui=en-US&amp;rs=en-US&amp;ad=US&amp;fromAR=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8.png"/><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1.png"/><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hyperlink" Target="http://www.comp.nus.edu.sg/~pptlabs/docs/agenda-lab.html"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8.jpeg"/><Relationship Id="rId5" Type="http://schemas.openxmlformats.org/officeDocument/2006/relationships/image" Target="../media/image157.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311895"/>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733800"/>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648200"/>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742923"/>
            <a:ext cx="347502" cy="432854"/>
          </a:xfrm>
          <a:prstGeom prst="rect">
            <a:avLst/>
          </a:prstGeom>
        </p:spPr>
      </p:pic>
      <p:pic>
        <p:nvPicPr>
          <p:cNvPr id="30" name="Picture 29"/>
          <p:cNvPicPr>
            <a:picLocks noChangeAspect="1"/>
          </p:cNvPicPr>
          <p:nvPr/>
        </p:nvPicPr>
        <p:blipFill>
          <a:blip r:embed="rId4"/>
          <a:stretch>
            <a:fillRect/>
          </a:stretch>
        </p:blipFill>
        <p:spPr>
          <a:xfrm>
            <a:off x="4648160" y="4666112"/>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152003"/>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361274"/>
            <a:ext cx="347502" cy="432854"/>
          </a:xfrm>
          <a:prstGeom prst="rect">
            <a:avLst/>
          </a:prstGeom>
        </p:spPr>
      </p:pic>
      <p:pic>
        <p:nvPicPr>
          <p:cNvPr id="33" name="Picture 32"/>
          <p:cNvPicPr>
            <a:picLocks noChangeAspect="1"/>
          </p:cNvPicPr>
          <p:nvPr/>
        </p:nvPicPr>
        <p:blipFill>
          <a:blip r:embed="rId3"/>
          <a:stretch>
            <a:fillRect/>
          </a:stretch>
        </p:blipFill>
        <p:spPr>
          <a:xfrm>
            <a:off x="8001000" y="5368864"/>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054538"/>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09600" y="762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SG" dirty="0">
                <a:solidFill>
                  <a:schemeClr val="accent6">
                    <a:lumMod val="75000"/>
                  </a:schemeClr>
                </a:solidFill>
              </a:rPr>
              <a:t>Create your own trigger shape , and Tooltips Lab can generate the callout </a:t>
            </a:r>
          </a:p>
          <a:p>
            <a:pPr marL="0" lvl="1"/>
            <a:r>
              <a:rPr lang="en-SG" dirty="0">
                <a:solidFill>
                  <a:schemeClr val="accent6">
                    <a:lumMod val="75000"/>
                  </a:schemeClr>
                </a:solidFill>
              </a:rPr>
              <a:t>for you.  First, create your own shape and select it. Next, click on the              button and select                                         .  </a:t>
            </a:r>
          </a:p>
          <a:p>
            <a:endParaRPr lang="en-SG" dirty="0"/>
          </a:p>
        </p:txBody>
      </p:sp>
      <p:sp>
        <p:nvSpPr>
          <p:cNvPr id="13" name="TextBox 3"/>
          <p:cNvSpPr txBox="1">
            <a:spLocks/>
          </p:cNvSpPr>
          <p:nvPr/>
        </p:nvSpPr>
        <p:spPr>
          <a:xfrm>
            <a:off x="800100" y="245856"/>
            <a:ext cx="31623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Callout for Shape </a:t>
            </a:r>
            <a:endParaRPr lang="en-SG" b="1" dirty="0">
              <a:solidFill>
                <a:srgbClr val="0070C0"/>
              </a:solidFill>
              <a:latin typeface="Calibri" panose="020F0502020204030204" pitchFamily="34" charset="0"/>
            </a:endParaRPr>
          </a:p>
        </p:txBody>
      </p:sp>
      <p:sp>
        <p:nvSpPr>
          <p:cNvPr id="25" name="TextBox 24"/>
          <p:cNvSpPr txBox="1"/>
          <p:nvPr/>
        </p:nvSpPr>
        <p:spPr>
          <a:xfrm>
            <a:off x="568658" y="1878049"/>
            <a:ext cx="7854204" cy="800219"/>
          </a:xfrm>
          <a:prstGeom prst="rect">
            <a:avLst/>
          </a:prstGeom>
          <a:noFill/>
        </p:spPr>
        <p:txBody>
          <a:bodyPr wrap="square" rtlCol="0">
            <a:spAutoFit/>
          </a:bodyPr>
          <a:lstStyle/>
          <a:p>
            <a:pPr marL="0" lvl="1"/>
            <a:r>
              <a:rPr lang="en-US" sz="2800" b="1" dirty="0">
                <a:solidFill>
                  <a:schemeClr val="accent6">
                    <a:lumMod val="75000"/>
                  </a:schemeClr>
                </a:solidFill>
              </a:rPr>
              <a:t>2. </a:t>
            </a:r>
            <a:r>
              <a:rPr lang="en-US" dirty="0">
                <a:solidFill>
                  <a:schemeClr val="accent6">
                    <a:lumMod val="75000"/>
                  </a:schemeClr>
                </a:solidFill>
              </a:rPr>
              <a:t>A trigger       will be created for you. Next, create your own callout shape and select it. Then, click on the              button and select                                         .  </a:t>
            </a:r>
          </a:p>
        </p:txBody>
      </p:sp>
      <p:pic>
        <p:nvPicPr>
          <p:cNvPr id="32" name="Picture 31"/>
          <p:cNvPicPr>
            <a:picLocks noChangeAspect="1"/>
          </p:cNvPicPr>
          <p:nvPr/>
        </p:nvPicPr>
        <p:blipFill>
          <a:blip r:embed="rId2"/>
          <a:stretch>
            <a:fillRect/>
          </a:stretch>
        </p:blipFill>
        <p:spPr>
          <a:xfrm>
            <a:off x="1828800" y="1965266"/>
            <a:ext cx="347502" cy="432854"/>
          </a:xfrm>
          <a:prstGeom prst="rect">
            <a:avLst/>
          </a:prstGeom>
        </p:spPr>
      </p:pic>
      <p:grpSp>
        <p:nvGrpSpPr>
          <p:cNvPr id="26" name="Group 25">
            <a:extLst>
              <a:ext uri="{FF2B5EF4-FFF2-40B4-BE49-F238E27FC236}">
                <a16:creationId xmlns:a16="http://schemas.microsoft.com/office/drawing/2014/main" id="{6283B5C6-974D-4E65-B9C7-7C1F65EDB9B9}"/>
              </a:ext>
            </a:extLst>
          </p:cNvPr>
          <p:cNvGrpSpPr>
            <a:grpSpLocks/>
          </p:cNvGrpSpPr>
          <p:nvPr/>
        </p:nvGrpSpPr>
        <p:grpSpPr>
          <a:xfrm>
            <a:off x="114301" y="71984"/>
            <a:ext cx="630098" cy="630098"/>
            <a:chOff x="2724806" y="3154481"/>
            <a:chExt cx="465310" cy="487435"/>
          </a:xfrm>
        </p:grpSpPr>
        <p:sp>
          <p:nvSpPr>
            <p:cNvPr id="27" name="Flowchart: Connector 26">
              <a:extLst>
                <a:ext uri="{FF2B5EF4-FFF2-40B4-BE49-F238E27FC236}">
                  <a16:creationId xmlns:a16="http://schemas.microsoft.com/office/drawing/2014/main" id="{391EA034-2ECB-403E-81D2-D195C735750D}"/>
                </a:ext>
              </a:extLst>
            </p:cNvPr>
            <p:cNvSpPr/>
            <p:nvPr/>
          </p:nvSpPr>
          <p:spPr>
            <a:xfrm>
              <a:off x="2729568" y="3552965"/>
              <a:ext cx="108122" cy="88951"/>
            </a:xfrm>
            <a:prstGeom prst="flowChartConnector">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ular Callout 6">
              <a:extLst>
                <a:ext uri="{FF2B5EF4-FFF2-40B4-BE49-F238E27FC236}">
                  <a16:creationId xmlns:a16="http://schemas.microsoft.com/office/drawing/2014/main" id="{4BA0D6AA-D882-42EC-B85A-1292A8CDFE6C}"/>
                </a:ext>
              </a:extLst>
            </p:cNvPr>
            <p:cNvSpPr/>
            <p:nvPr/>
          </p:nvSpPr>
          <p:spPr>
            <a:xfrm>
              <a:off x="2724806" y="3154481"/>
              <a:ext cx="465310" cy="289668"/>
            </a:xfrm>
            <a:prstGeom prst="wedgeRectCallout">
              <a:avLst>
                <a:gd name="adj1" fmla="val -29047"/>
                <a:gd name="adj2" fmla="val 8009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p:cNvPicPr>
            <a:picLocks noChangeAspect="1"/>
          </p:cNvPicPr>
          <p:nvPr/>
        </p:nvPicPr>
        <p:blipFill>
          <a:blip r:embed="rId3"/>
          <a:stretch>
            <a:fillRect/>
          </a:stretch>
        </p:blipFill>
        <p:spPr>
          <a:xfrm>
            <a:off x="7086600" y="1199894"/>
            <a:ext cx="590550" cy="704850"/>
          </a:xfrm>
          <a:prstGeom prst="rect">
            <a:avLst/>
          </a:prstGeom>
          <a:effectLst>
            <a:outerShdw blurRad="63500" sx="102000" sy="102000" algn="ctr" rotWithShape="0">
              <a:srgbClr val="000000">
                <a:alpha val="40000"/>
              </a:srgbClr>
            </a:outerShdw>
          </a:effectLst>
        </p:spPr>
      </p:pic>
      <p:grpSp>
        <p:nvGrpSpPr>
          <p:cNvPr id="14" name="Group 13">
            <a:extLst>
              <a:ext uri="{FF2B5EF4-FFF2-40B4-BE49-F238E27FC236}">
                <a16:creationId xmlns:a16="http://schemas.microsoft.com/office/drawing/2014/main" id="{A0AE9450-5280-4217-BD25-A588DA655F71}"/>
              </a:ext>
            </a:extLst>
          </p:cNvPr>
          <p:cNvGrpSpPr>
            <a:grpSpLocks/>
          </p:cNvGrpSpPr>
          <p:nvPr/>
        </p:nvGrpSpPr>
        <p:grpSpPr>
          <a:xfrm>
            <a:off x="3647351" y="71984"/>
            <a:ext cx="630098" cy="630098"/>
            <a:chOff x="1923290" y="3161194"/>
            <a:chExt cx="465310" cy="487435"/>
          </a:xfrm>
        </p:grpSpPr>
        <p:sp>
          <p:nvSpPr>
            <p:cNvPr id="15" name="Flowchart: Connector 14">
              <a:extLst>
                <a:ext uri="{FF2B5EF4-FFF2-40B4-BE49-F238E27FC236}">
                  <a16:creationId xmlns:a16="http://schemas.microsoft.com/office/drawing/2014/main" id="{7696AF8C-9056-4974-8C71-02819A8B1FB9}"/>
                </a:ext>
              </a:extLst>
            </p:cNvPr>
            <p:cNvSpPr/>
            <p:nvPr/>
          </p:nvSpPr>
          <p:spPr>
            <a:xfrm>
              <a:off x="1928052" y="3559678"/>
              <a:ext cx="108122" cy="8895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ular Callout 6">
              <a:extLst>
                <a:ext uri="{FF2B5EF4-FFF2-40B4-BE49-F238E27FC236}">
                  <a16:creationId xmlns:a16="http://schemas.microsoft.com/office/drawing/2014/main" id="{30AE1EA6-8E2C-4EBD-AA65-53ACE9EB69D7}"/>
                </a:ext>
              </a:extLst>
            </p:cNvPr>
            <p:cNvSpPr/>
            <p:nvPr/>
          </p:nvSpPr>
          <p:spPr>
            <a:xfrm>
              <a:off x="1923290" y="3161194"/>
              <a:ext cx="465310" cy="289668"/>
            </a:xfrm>
            <a:prstGeom prst="wedgeRectCallout">
              <a:avLst>
                <a:gd name="adj1" fmla="val -29047"/>
                <a:gd name="adj2" fmla="val 80095"/>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
          <p:cNvSpPr txBox="1">
            <a:spLocks/>
          </p:cNvSpPr>
          <p:nvPr/>
        </p:nvSpPr>
        <p:spPr>
          <a:xfrm>
            <a:off x="4267200" y="245856"/>
            <a:ext cx="28194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 Create Trigger for Callout</a:t>
            </a:r>
            <a:endParaRPr lang="en-SG" b="1" dirty="0">
              <a:solidFill>
                <a:srgbClr val="0070C0"/>
              </a:solidFill>
              <a:latin typeface="Calibri" panose="020F0502020204030204" pitchFamily="34" charset="0"/>
            </a:endParaRPr>
          </a:p>
        </p:txBody>
      </p:sp>
      <p:pic>
        <p:nvPicPr>
          <p:cNvPr id="35" name="Picture 34"/>
          <p:cNvPicPr>
            <a:picLocks noChangeAspect="1"/>
          </p:cNvPicPr>
          <p:nvPr/>
        </p:nvPicPr>
        <p:blipFill>
          <a:blip r:embed="rId3"/>
          <a:stretch>
            <a:fillRect/>
          </a:stretch>
        </p:blipFill>
        <p:spPr>
          <a:xfrm>
            <a:off x="3200400" y="2282703"/>
            <a:ext cx="590550" cy="704850"/>
          </a:xfrm>
          <a:prstGeom prst="rect">
            <a:avLst/>
          </a:prstGeom>
          <a:effectLst>
            <a:outerShdw blurRad="63500" sx="102000" sy="102000" algn="ctr" rotWithShape="0">
              <a:srgbClr val="000000">
                <a:alpha val="40000"/>
              </a:srgbClr>
            </a:outerShdw>
          </a:effectLst>
        </p:spPr>
      </p:pic>
      <p:sp>
        <p:nvSpPr>
          <p:cNvPr id="2" name="TextBox 1"/>
          <p:cNvSpPr txBox="1"/>
          <p:nvPr/>
        </p:nvSpPr>
        <p:spPr>
          <a:xfrm>
            <a:off x="568658" y="2856348"/>
            <a:ext cx="6324600" cy="800219"/>
          </a:xfrm>
          <a:prstGeom prst="rect">
            <a:avLst/>
          </a:prstGeom>
          <a:noFill/>
        </p:spPr>
        <p:txBody>
          <a:bodyPr wrap="square" rtlCol="0">
            <a:spAutoFit/>
          </a:bodyPr>
          <a:lstStyle/>
          <a:p>
            <a:pPr marL="0" lvl="1"/>
            <a:r>
              <a:rPr lang="en-US" sz="2800" b="1" dirty="0">
                <a:solidFill>
                  <a:schemeClr val="accent6">
                    <a:lumMod val="75000"/>
                  </a:schemeClr>
                </a:solidFill>
              </a:rPr>
              <a:t>3.</a:t>
            </a:r>
            <a:r>
              <a:rPr lang="en-US" dirty="0">
                <a:solidFill>
                  <a:schemeClr val="accent6">
                    <a:lumMod val="75000"/>
                  </a:schemeClr>
                </a:solidFill>
              </a:rPr>
              <a:t> Now, ‘play’ the slide show and try clicking on the two triggers!</a:t>
            </a:r>
          </a:p>
          <a:p>
            <a:endParaRPr lang="en-SG" dirty="0"/>
          </a:p>
        </p:txBody>
      </p:sp>
      <p:sp>
        <p:nvSpPr>
          <p:cNvPr id="39" name="TextBox 38"/>
          <p:cNvSpPr txBox="1"/>
          <p:nvPr/>
        </p:nvSpPr>
        <p:spPr>
          <a:xfrm>
            <a:off x="611746" y="5943600"/>
            <a:ext cx="8075054" cy="1200329"/>
          </a:xfrm>
          <a:prstGeom prst="rect">
            <a:avLst/>
          </a:prstGeom>
          <a:noFill/>
        </p:spPr>
        <p:txBody>
          <a:bodyPr wrap="square" rtlCol="0">
            <a:spAutoFit/>
          </a:bodyPr>
          <a:lstStyle/>
          <a:p>
            <a:pPr marL="0" lvl="1"/>
            <a:r>
              <a:rPr lang="en-US" i="1" dirty="0">
                <a:solidFill>
                  <a:schemeClr val="accent6">
                    <a:lumMod val="75000"/>
                  </a:schemeClr>
                </a:solidFill>
              </a:rPr>
              <a:t>Note: You can select multiple shapes and use the       and        features. This will result in one callout/trigger created for </a:t>
            </a:r>
            <a:r>
              <a:rPr lang="en-US" b="1" i="1" dirty="0">
                <a:solidFill>
                  <a:schemeClr val="accent6">
                    <a:lumMod val="75000"/>
                  </a:schemeClr>
                </a:solidFill>
              </a:rPr>
              <a:t>each</a:t>
            </a:r>
            <a:r>
              <a:rPr lang="en-US" i="1" dirty="0">
                <a:solidFill>
                  <a:schemeClr val="accent6">
                    <a:lumMod val="75000"/>
                  </a:schemeClr>
                </a:solidFill>
              </a:rPr>
              <a:t> shape. i.e. each shape gets its own callout/trigger.</a:t>
            </a:r>
          </a:p>
          <a:p>
            <a:endParaRPr lang="en-SG" i="1" dirty="0"/>
          </a:p>
        </p:txBody>
      </p:sp>
      <p:grpSp>
        <p:nvGrpSpPr>
          <p:cNvPr id="43" name="Group 42">
            <a:extLst>
              <a:ext uri="{FF2B5EF4-FFF2-40B4-BE49-F238E27FC236}">
                <a16:creationId xmlns:a16="http://schemas.microsoft.com/office/drawing/2014/main" id="{6283B5C6-974D-4E65-B9C7-7C1F65EDB9B9}"/>
              </a:ext>
            </a:extLst>
          </p:cNvPr>
          <p:cNvGrpSpPr>
            <a:grpSpLocks/>
          </p:cNvGrpSpPr>
          <p:nvPr/>
        </p:nvGrpSpPr>
        <p:grpSpPr>
          <a:xfrm>
            <a:off x="5257800" y="5999302"/>
            <a:ext cx="228600" cy="249098"/>
            <a:chOff x="2724806" y="3154481"/>
            <a:chExt cx="465310" cy="487435"/>
          </a:xfrm>
        </p:grpSpPr>
        <p:sp>
          <p:nvSpPr>
            <p:cNvPr id="44" name="Flowchart: Connector 43">
              <a:extLst>
                <a:ext uri="{FF2B5EF4-FFF2-40B4-BE49-F238E27FC236}">
                  <a16:creationId xmlns:a16="http://schemas.microsoft.com/office/drawing/2014/main" id="{391EA034-2ECB-403E-81D2-D195C735750D}"/>
                </a:ext>
              </a:extLst>
            </p:cNvPr>
            <p:cNvSpPr/>
            <p:nvPr/>
          </p:nvSpPr>
          <p:spPr>
            <a:xfrm>
              <a:off x="2729568" y="3552965"/>
              <a:ext cx="108122" cy="88951"/>
            </a:xfrm>
            <a:prstGeom prst="flowChartConnector">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ular Callout 6">
              <a:extLst>
                <a:ext uri="{FF2B5EF4-FFF2-40B4-BE49-F238E27FC236}">
                  <a16:creationId xmlns:a16="http://schemas.microsoft.com/office/drawing/2014/main" id="{4BA0D6AA-D882-42EC-B85A-1292A8CDFE6C}"/>
                </a:ext>
              </a:extLst>
            </p:cNvPr>
            <p:cNvSpPr/>
            <p:nvPr/>
          </p:nvSpPr>
          <p:spPr>
            <a:xfrm>
              <a:off x="2724806" y="3154481"/>
              <a:ext cx="465310" cy="289668"/>
            </a:xfrm>
            <a:prstGeom prst="wedgeRectCallout">
              <a:avLst>
                <a:gd name="adj1" fmla="val -29047"/>
                <a:gd name="adj2" fmla="val 8009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A0AE9450-5280-4217-BD25-A588DA655F71}"/>
              </a:ext>
            </a:extLst>
          </p:cNvPr>
          <p:cNvGrpSpPr>
            <a:grpSpLocks/>
          </p:cNvGrpSpPr>
          <p:nvPr/>
        </p:nvGrpSpPr>
        <p:grpSpPr>
          <a:xfrm>
            <a:off x="6019800" y="5999302"/>
            <a:ext cx="228600" cy="249098"/>
            <a:chOff x="1923290" y="3161194"/>
            <a:chExt cx="465310" cy="487435"/>
          </a:xfrm>
        </p:grpSpPr>
        <p:sp>
          <p:nvSpPr>
            <p:cNvPr id="41" name="Flowchart: Connector 40">
              <a:extLst>
                <a:ext uri="{FF2B5EF4-FFF2-40B4-BE49-F238E27FC236}">
                  <a16:creationId xmlns:a16="http://schemas.microsoft.com/office/drawing/2014/main" id="{7696AF8C-9056-4974-8C71-02819A8B1FB9}"/>
                </a:ext>
              </a:extLst>
            </p:cNvPr>
            <p:cNvSpPr/>
            <p:nvPr/>
          </p:nvSpPr>
          <p:spPr>
            <a:xfrm>
              <a:off x="1928052" y="3559678"/>
              <a:ext cx="108122" cy="8895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ular Callout 6">
              <a:extLst>
                <a:ext uri="{FF2B5EF4-FFF2-40B4-BE49-F238E27FC236}">
                  <a16:creationId xmlns:a16="http://schemas.microsoft.com/office/drawing/2014/main" id="{30AE1EA6-8E2C-4EBD-AA65-53ACE9EB69D7}"/>
                </a:ext>
              </a:extLst>
            </p:cNvPr>
            <p:cNvSpPr/>
            <p:nvPr/>
          </p:nvSpPr>
          <p:spPr>
            <a:xfrm>
              <a:off x="1923290" y="3161194"/>
              <a:ext cx="465310" cy="289668"/>
            </a:xfrm>
            <a:prstGeom prst="wedgeRectCallout">
              <a:avLst>
                <a:gd name="adj1" fmla="val -29047"/>
                <a:gd name="adj2" fmla="val 80095"/>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29"/>
          <p:cNvPicPr>
            <a:picLocks noChangeAspect="1"/>
          </p:cNvPicPr>
          <p:nvPr/>
        </p:nvPicPr>
        <p:blipFill>
          <a:blip r:embed="rId4"/>
          <a:stretch>
            <a:fillRect/>
          </a:stretch>
        </p:blipFill>
        <p:spPr>
          <a:xfrm>
            <a:off x="7772321" y="837584"/>
            <a:ext cx="914479" cy="469433"/>
          </a:xfrm>
          <a:prstGeom prst="rect">
            <a:avLst/>
          </a:prstGeom>
        </p:spPr>
      </p:pic>
      <p:pic>
        <p:nvPicPr>
          <p:cNvPr id="3" name="Picture 2">
            <a:extLst>
              <a:ext uri="{FF2B5EF4-FFF2-40B4-BE49-F238E27FC236}">
                <a16:creationId xmlns:a16="http://schemas.microsoft.com/office/drawing/2014/main" id="{AFA6348D-41F8-4C09-97DB-4AB267230793}"/>
              </a:ext>
            </a:extLst>
          </p:cNvPr>
          <p:cNvPicPr>
            <a:picLocks noChangeAspect="1"/>
          </p:cNvPicPr>
          <p:nvPr/>
        </p:nvPicPr>
        <p:blipFill>
          <a:blip r:embed="rId5"/>
          <a:stretch>
            <a:fillRect/>
          </a:stretch>
        </p:blipFill>
        <p:spPr>
          <a:xfrm>
            <a:off x="5543550" y="2339610"/>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pic>
        <p:nvPicPr>
          <p:cNvPr id="4" name="Picture 3">
            <a:extLst>
              <a:ext uri="{FF2B5EF4-FFF2-40B4-BE49-F238E27FC236}">
                <a16:creationId xmlns:a16="http://schemas.microsoft.com/office/drawing/2014/main" id="{AC139F17-E63D-46D6-813F-4532F9F11F25}"/>
              </a:ext>
            </a:extLst>
          </p:cNvPr>
          <p:cNvPicPr>
            <a:picLocks noChangeAspect="1"/>
          </p:cNvPicPr>
          <p:nvPr/>
        </p:nvPicPr>
        <p:blipFill>
          <a:blip r:embed="rId6"/>
          <a:stretch>
            <a:fillRect/>
          </a:stretch>
        </p:blipFill>
        <p:spPr>
          <a:xfrm>
            <a:off x="2381250" y="151967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Tree>
    <p:extLst>
      <p:ext uri="{BB962C8B-B14F-4D97-AF65-F5344CB8AC3E}">
        <p14:creationId xmlns:p14="http://schemas.microsoft.com/office/powerpoint/2010/main" val="329884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09600" y="762000"/>
            <a:ext cx="7854204" cy="1846659"/>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SG" dirty="0">
                <a:solidFill>
                  <a:schemeClr val="accent6">
                    <a:lumMod val="75000"/>
                  </a:schemeClr>
                </a:solidFill>
              </a:rPr>
              <a:t>Now, create your own callout and trigger shape. Select the trigger shape first, followed by the callout shape (ctrl + click). Next, click on the              button and select                                         .  </a:t>
            </a:r>
          </a:p>
          <a:p>
            <a:pPr marL="0" lvl="1"/>
            <a:endParaRPr lang="en-SG" dirty="0">
              <a:solidFill>
                <a:schemeClr val="accent6">
                  <a:lumMod val="75000"/>
                </a:schemeClr>
              </a:solidFill>
            </a:endParaRPr>
          </a:p>
          <a:p>
            <a:pPr marL="0" lvl="1"/>
            <a:r>
              <a:rPr lang="en-SG" sz="2800" b="1" dirty="0">
                <a:solidFill>
                  <a:schemeClr val="accent6">
                    <a:lumMod val="75000"/>
                  </a:schemeClr>
                </a:solidFill>
              </a:rPr>
              <a:t>2. </a:t>
            </a:r>
            <a:r>
              <a:rPr lang="en-US" dirty="0">
                <a:solidFill>
                  <a:schemeClr val="accent6">
                    <a:lumMod val="75000"/>
                  </a:schemeClr>
                </a:solidFill>
              </a:rPr>
              <a:t>Now, ‘play’ the slide show and try clicking on the trigger!</a:t>
            </a:r>
          </a:p>
        </p:txBody>
      </p:sp>
      <p:sp>
        <p:nvSpPr>
          <p:cNvPr id="13" name="TextBox 3"/>
          <p:cNvSpPr txBox="1">
            <a:spLocks/>
          </p:cNvSpPr>
          <p:nvPr/>
        </p:nvSpPr>
        <p:spPr>
          <a:xfrm>
            <a:off x="800100" y="245856"/>
            <a:ext cx="31623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Convert Shapes to Tooltip</a:t>
            </a:r>
            <a:endParaRPr lang="en-SG" b="1" dirty="0">
              <a:solidFill>
                <a:srgbClr val="0070C0"/>
              </a:solidFill>
              <a:latin typeface="Calibri" panose="020F0502020204030204" pitchFamily="34" charset="0"/>
            </a:endParaRPr>
          </a:p>
        </p:txBody>
      </p:sp>
      <p:grpSp>
        <p:nvGrpSpPr>
          <p:cNvPr id="17" name="Group 16"/>
          <p:cNvGrpSpPr>
            <a:grpSpLocks/>
          </p:cNvGrpSpPr>
          <p:nvPr/>
        </p:nvGrpSpPr>
        <p:grpSpPr>
          <a:xfrm>
            <a:off x="114301" y="71984"/>
            <a:ext cx="630098" cy="630098"/>
            <a:chOff x="3634444" y="3154481"/>
            <a:chExt cx="465310" cy="487435"/>
          </a:xfrm>
        </p:grpSpPr>
        <p:sp>
          <p:nvSpPr>
            <p:cNvPr id="18" name="Flowchart: Connector 17">
              <a:extLst>
                <a:ext uri="{FF2B5EF4-FFF2-40B4-BE49-F238E27FC236}">
                  <a16:creationId xmlns:a16="http://schemas.microsoft.com/office/drawing/2014/main" id="{83DEA736-EF3A-4207-84E2-499884850319}"/>
                </a:ext>
              </a:extLst>
            </p:cNvPr>
            <p:cNvSpPr/>
            <p:nvPr/>
          </p:nvSpPr>
          <p:spPr>
            <a:xfrm>
              <a:off x="3639206" y="3552965"/>
              <a:ext cx="108122" cy="88951"/>
            </a:xfrm>
            <a:prstGeom prst="flowChartConnector">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ular Callout 6">
              <a:extLst>
                <a:ext uri="{FF2B5EF4-FFF2-40B4-BE49-F238E27FC236}">
                  <a16:creationId xmlns:a16="http://schemas.microsoft.com/office/drawing/2014/main" id="{5DCF2C80-8288-40A4-B6FB-4394FEB7D4FB}"/>
                </a:ext>
              </a:extLst>
            </p:cNvPr>
            <p:cNvSpPr/>
            <p:nvPr/>
          </p:nvSpPr>
          <p:spPr>
            <a:xfrm>
              <a:off x="3634444" y="3154481"/>
              <a:ext cx="465310" cy="289668"/>
            </a:xfrm>
            <a:prstGeom prst="wedgeRectCallout">
              <a:avLst>
                <a:gd name="adj1" fmla="val -29047"/>
                <a:gd name="adj2" fmla="val 80095"/>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19"/>
          <p:cNvPicPr>
            <a:picLocks noChangeAspect="1"/>
          </p:cNvPicPr>
          <p:nvPr/>
        </p:nvPicPr>
        <p:blipFill>
          <a:blip r:embed="rId2"/>
          <a:stretch>
            <a:fillRect/>
          </a:stretch>
        </p:blipFill>
        <p:spPr>
          <a:xfrm>
            <a:off x="6324600" y="1225183"/>
            <a:ext cx="590550" cy="704850"/>
          </a:xfrm>
          <a:prstGeom prst="rect">
            <a:avLst/>
          </a:prstGeom>
          <a:effectLst>
            <a:outerShdw blurRad="63500" sx="102000" sy="102000" algn="ctr" rotWithShape="0">
              <a:srgbClr val="000000">
                <a:alpha val="40000"/>
              </a:srgbClr>
            </a:outerShdw>
          </a:effectLst>
        </p:spPr>
      </p:pic>
      <p:sp>
        <p:nvSpPr>
          <p:cNvPr id="29" name="TextBox 38"/>
          <p:cNvSpPr txBox="1"/>
          <p:nvPr/>
        </p:nvSpPr>
        <p:spPr>
          <a:xfrm>
            <a:off x="611746" y="5943600"/>
            <a:ext cx="8075054" cy="1200329"/>
          </a:xfrm>
          <a:prstGeom prst="rect">
            <a:avLst/>
          </a:prstGeom>
          <a:noFill/>
        </p:spPr>
        <p:txBody>
          <a:bodyPr wrap="square" rtlCol="0">
            <a:spAutoFit/>
          </a:bodyPr>
          <a:lstStyle/>
          <a:p>
            <a:pPr marL="0" lvl="1"/>
            <a:r>
              <a:rPr lang="en-US" i="1" dirty="0">
                <a:solidFill>
                  <a:schemeClr val="accent6">
                    <a:lumMod val="75000"/>
                  </a:schemeClr>
                </a:solidFill>
              </a:rPr>
              <a:t>Note: You can select multiple shapes and use        . This will result in the first shape being the trigger and rest of the shapes to be the callouts. i.e. Clicking on the trigger will cause all the other shapes to appear.</a:t>
            </a:r>
          </a:p>
          <a:p>
            <a:endParaRPr lang="en-SG" i="1" dirty="0"/>
          </a:p>
        </p:txBody>
      </p:sp>
      <p:pic>
        <p:nvPicPr>
          <p:cNvPr id="2" name="Picture 1">
            <a:extLst>
              <a:ext uri="{FF2B5EF4-FFF2-40B4-BE49-F238E27FC236}">
                <a16:creationId xmlns:a16="http://schemas.microsoft.com/office/drawing/2014/main" id="{61479A7D-05D1-447D-A5C9-4FD464D74BAB}"/>
              </a:ext>
            </a:extLst>
          </p:cNvPr>
          <p:cNvPicPr>
            <a:picLocks noChangeAspect="1"/>
          </p:cNvPicPr>
          <p:nvPr/>
        </p:nvPicPr>
        <p:blipFill>
          <a:blip r:embed="rId3"/>
          <a:stretch>
            <a:fillRect/>
          </a:stretch>
        </p:blipFill>
        <p:spPr>
          <a:xfrm>
            <a:off x="1295400" y="1522366"/>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grpSp>
        <p:nvGrpSpPr>
          <p:cNvPr id="14" name="Group 16">
            <a:extLst>
              <a:ext uri="{FF2B5EF4-FFF2-40B4-BE49-F238E27FC236}">
                <a16:creationId xmlns:a16="http://schemas.microsoft.com/office/drawing/2014/main" id="{99B1AEF7-DB1E-4F25-837D-F53BAEE720AF}"/>
              </a:ext>
            </a:extLst>
          </p:cNvPr>
          <p:cNvGrpSpPr>
            <a:grpSpLocks/>
          </p:cNvGrpSpPr>
          <p:nvPr/>
        </p:nvGrpSpPr>
        <p:grpSpPr>
          <a:xfrm>
            <a:off x="4953000" y="5999302"/>
            <a:ext cx="228600" cy="249098"/>
            <a:chOff x="3634444" y="3154481"/>
            <a:chExt cx="465310" cy="487435"/>
          </a:xfrm>
        </p:grpSpPr>
        <p:sp>
          <p:nvSpPr>
            <p:cNvPr id="15" name="Flowchart: Connector 14">
              <a:extLst>
                <a:ext uri="{FF2B5EF4-FFF2-40B4-BE49-F238E27FC236}">
                  <a16:creationId xmlns:a16="http://schemas.microsoft.com/office/drawing/2014/main" id="{C3E71E82-92DA-4AD5-849F-6C96561A3506}"/>
                </a:ext>
              </a:extLst>
            </p:cNvPr>
            <p:cNvSpPr/>
            <p:nvPr/>
          </p:nvSpPr>
          <p:spPr>
            <a:xfrm>
              <a:off x="3639206" y="3552965"/>
              <a:ext cx="108122" cy="88951"/>
            </a:xfrm>
            <a:prstGeom prst="flowChartConnector">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ular Callout 6">
              <a:extLst>
                <a:ext uri="{FF2B5EF4-FFF2-40B4-BE49-F238E27FC236}">
                  <a16:creationId xmlns:a16="http://schemas.microsoft.com/office/drawing/2014/main" id="{C975922A-97A9-4D1B-93AF-65B4F3E6504D}"/>
                </a:ext>
              </a:extLst>
            </p:cNvPr>
            <p:cNvSpPr/>
            <p:nvPr/>
          </p:nvSpPr>
          <p:spPr>
            <a:xfrm>
              <a:off x="3634444" y="3154481"/>
              <a:ext cx="465310" cy="289668"/>
            </a:xfrm>
            <a:prstGeom prst="wedgeRectCallout">
              <a:avLst>
                <a:gd name="adj1" fmla="val -29047"/>
                <a:gd name="adj2" fmla="val 80095"/>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769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2761</TotalTime>
  <Words>3420</Words>
  <Application>Microsoft Office PowerPoint</Application>
  <PresentationFormat>On-screen Show (4:3)</PresentationFormat>
  <Paragraphs>373</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Sng Yu Feng Chester</cp:lastModifiedBy>
  <cp:revision>337</cp:revision>
  <dcterms:created xsi:type="dcterms:W3CDTF">2006-08-16T00:00:00Z</dcterms:created>
  <dcterms:modified xsi:type="dcterms:W3CDTF">2019-04-03T03:27:09Z</dcterms:modified>
</cp:coreProperties>
</file>